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92" r:id="rId2"/>
    <p:sldId id="257" r:id="rId3"/>
    <p:sldId id="277" r:id="rId4"/>
    <p:sldId id="276" r:id="rId5"/>
    <p:sldId id="258" r:id="rId6"/>
    <p:sldId id="259" r:id="rId7"/>
    <p:sldId id="305" r:id="rId8"/>
    <p:sldId id="306" r:id="rId9"/>
    <p:sldId id="260" r:id="rId10"/>
    <p:sldId id="263" r:id="rId11"/>
  </p:sldIdLst>
  <p:sldSz cx="9144000" cy="5143500" type="screen16x9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A0000"/>
    <a:srgbClr val="97B953"/>
    <a:srgbClr val="9F092D"/>
    <a:srgbClr val="F9AD6F"/>
    <a:srgbClr val="6B6B6B"/>
    <a:srgbClr val="4D4D4D"/>
    <a:srgbClr val="5252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42" autoAdjust="0"/>
    <p:restoredTop sz="94660"/>
  </p:normalViewPr>
  <p:slideViewPr>
    <p:cSldViewPr showGuides="1">
      <p:cViewPr>
        <p:scale>
          <a:sx n="80" d="100"/>
          <a:sy n="80" d="100"/>
        </p:scale>
        <p:origin x="-18" y="-108"/>
      </p:cViewPr>
      <p:guideLst>
        <p:guide orient="horz" pos="1926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29837" cy="497126"/>
          </a:xfrm>
          <a:prstGeom prst="rect">
            <a:avLst/>
          </a:prstGeom>
        </p:spPr>
        <p:txBody>
          <a:bodyPr vert="horz" lIns="91175" tIns="45587" rIns="91175" bIns="45587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3" y="1"/>
            <a:ext cx="2929837" cy="497126"/>
          </a:xfrm>
          <a:prstGeom prst="rect">
            <a:avLst/>
          </a:prstGeom>
        </p:spPr>
        <p:txBody>
          <a:bodyPr vert="horz" lIns="91175" tIns="45587" rIns="91175" bIns="45587" rtlCol="0"/>
          <a:lstStyle>
            <a:lvl1pPr algn="r">
              <a:defRPr sz="1200"/>
            </a:lvl1pPr>
          </a:lstStyle>
          <a:p>
            <a:fld id="{FB6166E3-A575-48F3-B482-2359514F61E2}" type="datetimeFigureOut">
              <a:rPr lang="ru-RU" smtClean="0"/>
              <a:pPr/>
              <a:t>10.09.2018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6675" y="746125"/>
            <a:ext cx="662940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175" tIns="45587" rIns="91175" bIns="45587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22696"/>
            <a:ext cx="5408930" cy="4474131"/>
          </a:xfrm>
          <a:prstGeom prst="rect">
            <a:avLst/>
          </a:prstGeom>
        </p:spPr>
        <p:txBody>
          <a:bodyPr vert="horz" lIns="91175" tIns="45587" rIns="91175" bIns="45587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43663"/>
            <a:ext cx="2929837" cy="497126"/>
          </a:xfrm>
          <a:prstGeom prst="rect">
            <a:avLst/>
          </a:prstGeom>
        </p:spPr>
        <p:txBody>
          <a:bodyPr vert="horz" lIns="91175" tIns="45587" rIns="91175" bIns="45587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3" y="9443663"/>
            <a:ext cx="2929837" cy="497126"/>
          </a:xfrm>
          <a:prstGeom prst="rect">
            <a:avLst/>
          </a:prstGeom>
        </p:spPr>
        <p:txBody>
          <a:bodyPr vert="horz" lIns="91175" tIns="45587" rIns="91175" bIns="45587" rtlCol="0" anchor="b"/>
          <a:lstStyle>
            <a:lvl1pPr algn="r">
              <a:defRPr sz="1200"/>
            </a:lvl1pPr>
          </a:lstStyle>
          <a:p>
            <a:fld id="{10665B0C-4BBD-48DE-B2D9-60F968565F4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48726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6675" y="746125"/>
            <a:ext cx="6629400" cy="3730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665B0C-4BBD-48DE-B2D9-60F968565F40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80997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6675" y="746125"/>
            <a:ext cx="6629400" cy="3730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665B0C-4BBD-48DE-B2D9-60F968565F40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80997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6675" y="746125"/>
            <a:ext cx="6629400" cy="3730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665B0C-4BBD-48DE-B2D9-60F968565F40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80997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6675" y="746125"/>
            <a:ext cx="6629400" cy="3730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665B0C-4BBD-48DE-B2D9-60F968565F40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87714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3B1F3-EA2F-4977-A203-76520683ACE0}" type="datetimeFigureOut">
              <a:rPr lang="ru-RU" smtClean="0"/>
              <a:pPr/>
              <a:t>10.09.2018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C58F7-2174-4BE3-899B-110F13C2A0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62373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3B1F3-EA2F-4977-A203-76520683ACE0}" type="datetimeFigureOut">
              <a:rPr lang="ru-RU" smtClean="0"/>
              <a:pPr/>
              <a:t>10.09.2018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C58F7-2174-4BE3-899B-110F13C2A0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6816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3B1F3-EA2F-4977-A203-76520683ACE0}" type="datetimeFigureOut">
              <a:rPr lang="ru-RU" smtClean="0"/>
              <a:pPr/>
              <a:t>10.09.2018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C58F7-2174-4BE3-899B-110F13C2A0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34950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3B1F3-EA2F-4977-A203-76520683ACE0}" type="datetimeFigureOut">
              <a:rPr lang="ru-RU" smtClean="0"/>
              <a:pPr/>
              <a:t>10.09.2018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C58F7-2174-4BE3-899B-110F13C2A0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1966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3B1F3-EA2F-4977-A203-76520683ACE0}" type="datetimeFigureOut">
              <a:rPr lang="ru-RU" smtClean="0"/>
              <a:pPr/>
              <a:t>10.09.2018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C58F7-2174-4BE3-899B-110F13C2A0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0518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3B1F3-EA2F-4977-A203-76520683ACE0}" type="datetimeFigureOut">
              <a:rPr lang="ru-RU" smtClean="0"/>
              <a:pPr/>
              <a:t>10.09.2018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C58F7-2174-4BE3-899B-110F13C2A0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5264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3B1F3-EA2F-4977-A203-76520683ACE0}" type="datetimeFigureOut">
              <a:rPr lang="ru-RU" smtClean="0"/>
              <a:pPr/>
              <a:t>10.09.2018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C58F7-2174-4BE3-899B-110F13C2A0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4881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3B1F3-EA2F-4977-A203-76520683ACE0}" type="datetimeFigureOut">
              <a:rPr lang="ru-RU" smtClean="0"/>
              <a:pPr/>
              <a:t>10.09.2018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C58F7-2174-4BE3-899B-110F13C2A0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4129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3B1F3-EA2F-4977-A203-76520683ACE0}" type="datetimeFigureOut">
              <a:rPr lang="ru-RU" smtClean="0"/>
              <a:pPr/>
              <a:t>10.09.2018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C58F7-2174-4BE3-899B-110F13C2A0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989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3B1F3-EA2F-4977-A203-76520683ACE0}" type="datetimeFigureOut">
              <a:rPr lang="ru-RU" smtClean="0"/>
              <a:pPr/>
              <a:t>10.09.2018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C58F7-2174-4BE3-899B-110F13C2A0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6044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3B1F3-EA2F-4977-A203-76520683ACE0}" type="datetimeFigureOut">
              <a:rPr lang="ru-RU" smtClean="0"/>
              <a:pPr/>
              <a:t>10.09.2018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C58F7-2174-4BE3-899B-110F13C2A0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769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23B1F3-EA2F-4977-A203-76520683ACE0}" type="datetimeFigureOut">
              <a:rPr lang="ru-RU" smtClean="0"/>
              <a:pPr/>
              <a:t>10.09.2018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7C58F7-2174-4BE3-899B-110F13C2A0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7583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3" Type="http://schemas.openxmlformats.org/officeDocument/2006/relationships/image" Target="../media/image2.jpeg"/><Relationship Id="rId7" Type="http://schemas.openxmlformats.org/officeDocument/2006/relationships/image" Target="../media/image8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7.jpeg"/><Relationship Id="rId10" Type="http://schemas.microsoft.com/office/2007/relationships/hdphoto" Target="../media/hdphoto4.wdp"/><Relationship Id="rId4" Type="http://schemas.openxmlformats.org/officeDocument/2006/relationships/image" Target="../media/image6.jpeg"/><Relationship Id="rId9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2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5.jpeg"/><Relationship Id="rId7" Type="http://schemas.microsoft.com/office/2007/relationships/hdphoto" Target="../media/hdphoto7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microsoft.com/office/2007/relationships/hdphoto" Target="../media/hdphoto6.wdp"/><Relationship Id="rId4" Type="http://schemas.openxmlformats.org/officeDocument/2006/relationships/image" Target="../media/image16.png"/><Relationship Id="rId9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gif"/><Relationship Id="rId7" Type="http://schemas.openxmlformats.org/officeDocument/2006/relationships/image" Target="../media/image2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11" Type="http://schemas.microsoft.com/office/2007/relationships/hdphoto" Target="../media/hdphoto8.wdp"/><Relationship Id="rId5" Type="http://schemas.openxmlformats.org/officeDocument/2006/relationships/image" Target="../media/image22.jpeg"/><Relationship Id="rId10" Type="http://schemas.openxmlformats.org/officeDocument/2006/relationships/image" Target="../media/image27.png"/><Relationship Id="rId4" Type="http://schemas.openxmlformats.org/officeDocument/2006/relationships/image" Target="../media/image21.jpeg"/><Relationship Id="rId9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28.png"/><Relationship Id="rId7" Type="http://schemas.openxmlformats.org/officeDocument/2006/relationships/image" Target="../media/image31.jpeg"/><Relationship Id="rId12" Type="http://schemas.openxmlformats.org/officeDocument/2006/relationships/image" Target="../media/image3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11" Type="http://schemas.microsoft.com/office/2007/relationships/hdphoto" Target="../media/hdphoto11.wdp"/><Relationship Id="rId5" Type="http://schemas.microsoft.com/office/2007/relationships/hdphoto" Target="../media/hdphoto9.wdp"/><Relationship Id="rId10" Type="http://schemas.openxmlformats.org/officeDocument/2006/relationships/image" Target="../media/image33.jpeg"/><Relationship Id="rId4" Type="http://schemas.openxmlformats.org/officeDocument/2006/relationships/image" Target="../media/image29.png"/><Relationship Id="rId9" Type="http://schemas.openxmlformats.org/officeDocument/2006/relationships/image" Target="../media/image32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28.png"/><Relationship Id="rId7" Type="http://schemas.openxmlformats.org/officeDocument/2006/relationships/image" Target="../media/image3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microsoft.com/office/2007/relationships/hdphoto" Target="../media/hdphoto9.wdp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28.png"/><Relationship Id="rId7" Type="http://schemas.openxmlformats.org/officeDocument/2006/relationships/image" Target="../media/image3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gif"/><Relationship Id="rId5" Type="http://schemas.microsoft.com/office/2007/relationships/hdphoto" Target="../media/hdphoto9.wdp"/><Relationship Id="rId4" Type="http://schemas.openxmlformats.org/officeDocument/2006/relationships/image" Target="../media/image29.png"/><Relationship Id="rId9" Type="http://schemas.openxmlformats.org/officeDocument/2006/relationships/image" Target="../media/image40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2.jpeg"/><Relationship Id="rId7" Type="http://schemas.openxmlformats.org/officeDocument/2006/relationships/image" Target="../media/image4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20.gif"/><Relationship Id="rId4" Type="http://schemas.openxmlformats.org/officeDocument/2006/relationships/image" Target="../media/image4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Прямоугольник 86"/>
          <p:cNvSpPr/>
          <p:nvPr/>
        </p:nvSpPr>
        <p:spPr>
          <a:xfrm>
            <a:off x="0" y="3939902"/>
            <a:ext cx="9144000" cy="142876"/>
          </a:xfrm>
          <a:prstGeom prst="rect">
            <a:avLst/>
          </a:prstGeom>
          <a:gradFill>
            <a:gsLst>
              <a:gs pos="0">
                <a:schemeClr val="bg1">
                  <a:lumMod val="65000"/>
                </a:schemeClr>
              </a:gs>
              <a:gs pos="7001">
                <a:srgbClr val="E6E6E6"/>
              </a:gs>
              <a:gs pos="32001">
                <a:srgbClr val="7D8496"/>
              </a:gs>
              <a:gs pos="47000">
                <a:srgbClr val="E6E6E6"/>
              </a:gs>
              <a:gs pos="85001">
                <a:srgbClr val="7D8496"/>
              </a:gs>
              <a:gs pos="100000">
                <a:srgbClr val="E6E6E6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Rectangle 2"/>
          <p:cNvSpPr>
            <a:spLocks noChangeArrowheads="1"/>
          </p:cNvSpPr>
          <p:nvPr/>
        </p:nvSpPr>
        <p:spPr bwMode="auto">
          <a:xfrm rot="-5400000">
            <a:off x="-2209006" y="2386806"/>
            <a:ext cx="5148263" cy="371475"/>
          </a:xfrm>
          <a:prstGeom prst="rect">
            <a:avLst/>
          </a:prstGeom>
          <a:solidFill>
            <a:srgbClr val="EAEAEA"/>
          </a:solidFill>
          <a:ln w="12700">
            <a:noFill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ru-RU" dirty="0">
              <a:latin typeface="Calibri" pitchFamily="34" charset="0"/>
            </a:endParaRPr>
          </a:p>
        </p:txBody>
      </p:sp>
      <p:sp>
        <p:nvSpPr>
          <p:cNvPr id="80" name="Rectangle 4"/>
          <p:cNvSpPr>
            <a:spLocks noChangeArrowheads="1"/>
          </p:cNvSpPr>
          <p:nvPr/>
        </p:nvSpPr>
        <p:spPr bwMode="auto">
          <a:xfrm rot="-5400000">
            <a:off x="-1853406" y="2169318"/>
            <a:ext cx="5146676" cy="792163"/>
          </a:xfrm>
          <a:prstGeom prst="rect">
            <a:avLst/>
          </a:prstGeom>
          <a:solidFill>
            <a:srgbClr val="99B2B2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dirty="0">
              <a:latin typeface="Calibri" pitchFamily="34" charset="0"/>
            </a:endParaRPr>
          </a:p>
        </p:txBody>
      </p:sp>
      <p:sp>
        <p:nvSpPr>
          <p:cNvPr id="81" name="Rectangle 2"/>
          <p:cNvSpPr>
            <a:spLocks noChangeArrowheads="1"/>
          </p:cNvSpPr>
          <p:nvPr/>
        </p:nvSpPr>
        <p:spPr bwMode="auto">
          <a:xfrm>
            <a:off x="1144588" y="223405"/>
            <a:ext cx="7531867" cy="341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eaLnBrk="0" hangingPunct="0">
              <a:lnSpc>
                <a:spcPct val="90000"/>
              </a:lnSpc>
            </a:pPr>
            <a:r>
              <a:rPr lang="ru-RU" b="1" dirty="0">
                <a:solidFill>
                  <a:srgbClr val="000000"/>
                </a:solidFill>
                <a:latin typeface="Tahoma" pitchFamily="34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latin typeface="Tahoma" pitchFamily="34" charset="0"/>
              </a:rPr>
              <a:t>Военный комиссариат Республики Татарстан</a:t>
            </a:r>
            <a:endParaRPr lang="ru-RU" b="1" i="1" dirty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85" name="Text Box 6"/>
          <p:cNvSpPr txBox="1">
            <a:spLocks noChangeArrowheads="1"/>
          </p:cNvSpPr>
          <p:nvPr/>
        </p:nvSpPr>
        <p:spPr bwMode="auto">
          <a:xfrm>
            <a:off x="1115616" y="4208748"/>
            <a:ext cx="7678631" cy="833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algn="ctr"/>
            <a:r>
              <a:rPr lang="ru-RU" sz="1600" dirty="0" smtClean="0">
                <a:latin typeface="Tahoma" pitchFamily="34" charset="0"/>
                <a:cs typeface="Tahoma" pitchFamily="34" charset="0"/>
              </a:rPr>
              <a:t>Начальник отдела (подготовки и призыва  граждан на военную службу)</a:t>
            </a:r>
          </a:p>
          <a:p>
            <a:pPr algn="ctr"/>
            <a:r>
              <a:rPr lang="ru-RU" sz="1600" dirty="0" smtClean="0">
                <a:latin typeface="Tahoma" pitchFamily="34" charset="0"/>
                <a:cs typeface="Tahoma" pitchFamily="34" charset="0"/>
              </a:rPr>
              <a:t>Военного комиссариата Республики Татарстан</a:t>
            </a:r>
          </a:p>
          <a:p>
            <a:pPr algn="ctr"/>
            <a:r>
              <a:rPr lang="ru-RU" sz="1600" dirty="0">
                <a:latin typeface="Tahoma" pitchFamily="34" charset="0"/>
                <a:cs typeface="Tahoma" pitchFamily="34" charset="0"/>
              </a:rPr>
              <a:t> </a:t>
            </a:r>
            <a:r>
              <a:rPr lang="ru-RU" sz="1600" dirty="0" smtClean="0">
                <a:latin typeface="Tahoma" pitchFamily="34" charset="0"/>
                <a:cs typeface="Tahoma" pitchFamily="34" charset="0"/>
              </a:rPr>
              <a:t>Гурылев Дмитрий Валерьевич</a:t>
            </a:r>
          </a:p>
        </p:txBody>
      </p:sp>
      <p:sp>
        <p:nvSpPr>
          <p:cNvPr id="86" name="Text Box 6"/>
          <p:cNvSpPr txBox="1">
            <a:spLocks noChangeArrowheads="1"/>
          </p:cNvSpPr>
          <p:nvPr/>
        </p:nvSpPr>
        <p:spPr bwMode="auto">
          <a:xfrm>
            <a:off x="1089391" y="2571750"/>
            <a:ext cx="7704856" cy="1571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9A0000"/>
                </a:solidFill>
                <a:latin typeface="Arial Narrow" pitchFamily="34" charset="0"/>
              </a:rPr>
              <a:t> О создании Регионального</a:t>
            </a:r>
            <a:r>
              <a:rPr lang="ru-RU" sz="2400" b="1" dirty="0"/>
              <a:t> </a:t>
            </a:r>
            <a:r>
              <a:rPr lang="ru-RU" sz="2400" b="1" dirty="0">
                <a:solidFill>
                  <a:srgbClr val="9A0000"/>
                </a:solidFill>
                <a:latin typeface="Arial Narrow" pitchFamily="34" charset="0"/>
              </a:rPr>
              <a:t>детско-юношеского военно-патриотического общественного  движения «ЮНАРМИЯ» в Республике Татарстан</a:t>
            </a:r>
          </a:p>
          <a:p>
            <a:pPr algn="ctr"/>
            <a:endParaRPr lang="ru-RU" sz="2400" b="1" dirty="0" smtClean="0">
              <a:solidFill>
                <a:srgbClr val="9A0000"/>
              </a:solidFill>
              <a:latin typeface="Arial Narrow" pitchFamily="34" charset="0"/>
            </a:endParaRPr>
          </a:p>
        </p:txBody>
      </p:sp>
      <p:pic>
        <p:nvPicPr>
          <p:cNvPr id="9" name="Picture 5" descr="Средняя эмблема МО (орел)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20704" y="1059582"/>
            <a:ext cx="2307480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8676456" y="87474"/>
            <a:ext cx="369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9599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 descr="E:\фон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0"/>
            <a:ext cx="91805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3439538" y="141480"/>
            <a:ext cx="16401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9A0000"/>
                </a:solidFill>
                <a:latin typeface="Arial Narrow" pitchFamily="34" charset="0"/>
              </a:rPr>
              <a:t>ИСТОРИЯ</a:t>
            </a:r>
            <a:endParaRPr lang="ru-RU" sz="2800" b="1" dirty="0">
              <a:solidFill>
                <a:srgbClr val="9A0000"/>
              </a:solidFill>
              <a:latin typeface="Arial Narrow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1372096"/>
            <a:ext cx="65527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solidFill>
                  <a:srgbClr val="4D4D4D"/>
                </a:solidFill>
              </a:rPr>
              <a:t>       </a:t>
            </a:r>
            <a:endParaRPr lang="ru-RU" sz="1600" dirty="0">
              <a:solidFill>
                <a:srgbClr val="9A0000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89248" y="2862104"/>
            <a:ext cx="8928991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9A0000"/>
                </a:solidFill>
                <a:latin typeface="Arial Narrow" pitchFamily="34" charset="0"/>
              </a:rPr>
              <a:t> </a:t>
            </a:r>
            <a:r>
              <a:rPr lang="en-US" dirty="0" smtClean="0">
                <a:solidFill>
                  <a:srgbClr val="9A0000"/>
                </a:solidFill>
                <a:latin typeface="Arial Narrow" pitchFamily="34" charset="0"/>
              </a:rPr>
              <a:t>      </a:t>
            </a:r>
            <a:r>
              <a:rPr lang="ru-RU" sz="1600" dirty="0" smtClean="0">
                <a:solidFill>
                  <a:srgbClr val="9A0000"/>
                </a:solidFill>
                <a:latin typeface="Arial Narrow" pitchFamily="34" charset="0"/>
              </a:rPr>
              <a:t>В </a:t>
            </a:r>
            <a:r>
              <a:rPr lang="ru-RU" sz="1600" dirty="0">
                <a:solidFill>
                  <a:srgbClr val="9A0000"/>
                </a:solidFill>
                <a:latin typeface="Arial Narrow" pitchFamily="34" charset="0"/>
              </a:rPr>
              <a:t>1911 </a:t>
            </a:r>
            <a:r>
              <a:rPr lang="ru-RU" sz="1600" dirty="0" smtClean="0">
                <a:solidFill>
                  <a:srgbClr val="9A0000"/>
                </a:solidFill>
                <a:latin typeface="Arial Narrow" pitchFamily="34" charset="0"/>
              </a:rPr>
              <a:t>и 1912 годах </a:t>
            </a:r>
            <a:r>
              <a:rPr lang="ru-RU" sz="1600" dirty="0">
                <a:solidFill>
                  <a:srgbClr val="9A0000"/>
                </a:solidFill>
                <a:latin typeface="Arial Narrow" pitchFamily="34" charset="0"/>
              </a:rPr>
              <a:t>на Марсовом поле в </a:t>
            </a:r>
            <a:r>
              <a:rPr lang="ru-RU" sz="1600" dirty="0" smtClean="0">
                <a:solidFill>
                  <a:srgbClr val="9A0000"/>
                </a:solidFill>
                <a:latin typeface="Arial Narrow" pitchFamily="34" charset="0"/>
              </a:rPr>
              <a:t>Петербурге проходили всероссийские смотры </a:t>
            </a:r>
            <a:r>
              <a:rPr lang="ru-RU" sz="1600" dirty="0">
                <a:solidFill>
                  <a:srgbClr val="9A0000"/>
                </a:solidFill>
                <a:latin typeface="Arial Narrow" pitchFamily="34" charset="0"/>
              </a:rPr>
              <a:t>молодежных строевых </a:t>
            </a:r>
            <a:r>
              <a:rPr lang="ru-RU" sz="1600" dirty="0" smtClean="0">
                <a:solidFill>
                  <a:srgbClr val="9A0000"/>
                </a:solidFill>
                <a:latin typeface="Arial Narrow" pitchFamily="34" charset="0"/>
              </a:rPr>
              <a:t>дружин. В </a:t>
            </a:r>
            <a:r>
              <a:rPr lang="ru-RU" sz="1600" dirty="0">
                <a:solidFill>
                  <a:srgbClr val="9A0000"/>
                </a:solidFill>
                <a:latin typeface="Arial Narrow" pitchFamily="34" charset="0"/>
              </a:rPr>
              <a:t>1912 году по всей стране насчитывались сотни </a:t>
            </a:r>
            <a:r>
              <a:rPr lang="ru-RU" sz="1600" dirty="0" smtClean="0">
                <a:solidFill>
                  <a:srgbClr val="9A0000"/>
                </a:solidFill>
                <a:latin typeface="Arial Narrow" pitchFamily="34" charset="0"/>
              </a:rPr>
              <a:t>тысяч юных дружинников и юных разведчиков, выходили </a:t>
            </a:r>
            <a:r>
              <a:rPr lang="ru-RU" sz="1600" dirty="0">
                <a:solidFill>
                  <a:srgbClr val="9A0000"/>
                </a:solidFill>
                <a:latin typeface="Arial Narrow" pitchFamily="34" charset="0"/>
              </a:rPr>
              <a:t>специальные </a:t>
            </a:r>
            <a:r>
              <a:rPr lang="ru-RU" sz="1600" dirty="0" smtClean="0">
                <a:solidFill>
                  <a:srgbClr val="9A0000"/>
                </a:solidFill>
                <a:latin typeface="Arial Narrow" pitchFamily="34" charset="0"/>
              </a:rPr>
              <a:t>журналы</a:t>
            </a:r>
            <a:endParaRPr lang="ru-RU" sz="1600" dirty="0">
              <a:solidFill>
                <a:srgbClr val="9A0000"/>
              </a:solidFill>
              <a:latin typeface="Arial Narrow" pitchFamily="34" charset="0"/>
            </a:endParaRPr>
          </a:p>
        </p:txBody>
      </p:sp>
      <p:pic>
        <p:nvPicPr>
          <p:cNvPr id="1028" name="Picture 4" descr="C:\Documents and Settings\user\Рабочий стол\44682339_Poteshnuye.jpg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7" y="575200"/>
            <a:ext cx="2880319" cy="21585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Прямоугольник 26"/>
          <p:cNvSpPr/>
          <p:nvPr/>
        </p:nvSpPr>
        <p:spPr>
          <a:xfrm>
            <a:off x="-36512" y="1059582"/>
            <a:ext cx="9180512" cy="12421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Picture 2" descr="C:\Documents and Settings\user\Рабочий стол\потешные.gif"/>
          <p:cNvPicPr>
            <a:picLocks noChangeAspect="1" noChangeArrowheads="1"/>
          </p:cNvPicPr>
          <p:nvPr/>
        </p:nvPicPr>
        <p:blipFill rotWithShape="1"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068" t="28092" b="6597"/>
          <a:stretch/>
        </p:blipFill>
        <p:spPr bwMode="auto">
          <a:xfrm>
            <a:off x="5220072" y="3480271"/>
            <a:ext cx="3923927" cy="16632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3112748" y="1773857"/>
            <a:ext cx="58644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solidFill>
                  <a:srgbClr val="9A0000"/>
                </a:solidFill>
                <a:latin typeface="Arial Narrow" pitchFamily="34" charset="0"/>
              </a:rPr>
              <a:t>     </a:t>
            </a:r>
            <a:r>
              <a:rPr lang="ru-RU" sz="1600" dirty="0" smtClean="0">
                <a:solidFill>
                  <a:srgbClr val="9A0000"/>
                </a:solidFill>
                <a:latin typeface="Arial Narrow" pitchFamily="34" charset="0"/>
              </a:rPr>
              <a:t>С </a:t>
            </a:r>
            <a:r>
              <a:rPr lang="ru-RU" sz="1600" dirty="0">
                <a:solidFill>
                  <a:srgbClr val="9A0000"/>
                </a:solidFill>
                <a:latin typeface="Arial Narrow" pitchFamily="34" charset="0"/>
              </a:rPr>
              <a:t>1911 года </a:t>
            </a:r>
            <a:r>
              <a:rPr lang="ru-RU" sz="1600" dirty="0" smtClean="0">
                <a:solidFill>
                  <a:srgbClr val="9A0000"/>
                </a:solidFill>
                <a:latin typeface="Arial Narrow" pitchFamily="34" charset="0"/>
              </a:rPr>
              <a:t>подготовка </a:t>
            </a:r>
            <a:r>
              <a:rPr lang="ru-RU" sz="1600" dirty="0">
                <a:solidFill>
                  <a:srgbClr val="9A0000"/>
                </a:solidFill>
                <a:latin typeface="Arial Narrow" pitchFamily="34" charset="0"/>
              </a:rPr>
              <a:t>к военной службе вводилась как обязательный предмет в начальных и средних учебных заведениях. На нее отводилось не менее 2 часов в неделю. В учебных заведениях организовывались строевые дружины и "команды юных разведчиков</a:t>
            </a:r>
            <a:r>
              <a:rPr lang="ru-RU" sz="1600" dirty="0" smtClean="0">
                <a:solidFill>
                  <a:srgbClr val="9A0000"/>
                </a:solidFill>
                <a:latin typeface="Arial Narrow" pitchFamily="34" charset="0"/>
              </a:rPr>
              <a:t>"</a:t>
            </a:r>
            <a:endParaRPr lang="ru-RU" sz="1600" dirty="0">
              <a:solidFill>
                <a:srgbClr val="9A0000"/>
              </a:solidFill>
              <a:latin typeface="Arial Narrow" pitchFamily="34" charset="0"/>
            </a:endParaRPr>
          </a:p>
        </p:txBody>
      </p:sp>
      <p:pic>
        <p:nvPicPr>
          <p:cNvPr id="4" name="Picture 4" descr="C:\Documents and Settings\user\Рабочий стол\потешные 3.gif"/>
          <p:cNvPicPr>
            <a:picLocks noChangeAspect="1" noChangeArrowheads="1"/>
          </p:cNvPicPr>
          <p:nvPr/>
        </p:nvPicPr>
        <p:blipFill rotWithShape="1">
          <a:blip r:embed="rId7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087" b="6610"/>
          <a:stretch/>
        </p:blipFill>
        <p:spPr bwMode="auto">
          <a:xfrm>
            <a:off x="-36513" y="3312740"/>
            <a:ext cx="3708413" cy="18067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578801" y="87474"/>
            <a:ext cx="504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</a:t>
            </a:r>
            <a:endParaRPr lang="ru-RU" dirty="0"/>
          </a:p>
        </p:txBody>
      </p:sp>
      <p:sp>
        <p:nvSpPr>
          <p:cNvPr id="14" name="AutoShape 5"/>
          <p:cNvSpPr>
            <a:spLocks noChangeArrowheads="1"/>
          </p:cNvSpPr>
          <p:nvPr/>
        </p:nvSpPr>
        <p:spPr bwMode="gray">
          <a:xfrm>
            <a:off x="3059832" y="610886"/>
            <a:ext cx="5970272" cy="1168776"/>
          </a:xfrm>
          <a:prstGeom prst="roundRect">
            <a:avLst>
              <a:gd name="adj" fmla="val 11921"/>
            </a:avLst>
          </a:prstGeom>
          <a:gradFill rotWithShape="1">
            <a:gsLst>
              <a:gs pos="0">
                <a:schemeClr val="accent6">
                  <a:alpha val="87000"/>
                  <a:lumMod val="97000"/>
                </a:schemeClr>
              </a:gs>
              <a:gs pos="100000">
                <a:schemeClr val="accent2">
                  <a:gamma/>
                  <a:shade val="69804"/>
                  <a:invGamma/>
                </a:schemeClr>
              </a:gs>
            </a:gsLst>
            <a:lin ang="5400000" scaled="1"/>
          </a:gradFill>
          <a:ln w="25400">
            <a:solidFill>
              <a:srgbClr val="FEFEFE"/>
            </a:solidFill>
            <a:round/>
            <a:headEnd/>
            <a:tailEnd/>
          </a:ln>
          <a:effectLst>
            <a:outerShdw dist="53882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3059832" y="651341"/>
            <a:ext cx="58208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      </a:t>
            </a:r>
            <a:r>
              <a:rPr lang="ru-RU" b="1" i="1" dirty="0" smtClean="0">
                <a:solidFill>
                  <a:schemeClr val="bg1"/>
                </a:solidFill>
                <a:latin typeface="Arial Narrow" pitchFamily="34" charset="0"/>
              </a:rPr>
              <a:t>«Завести в деревнях обучение детей в школах строю и гимнастике запасными и отставными унтер-офицерами за малую плату»</a:t>
            </a:r>
            <a:endParaRPr lang="en-US" b="1" i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r"/>
            <a:r>
              <a:rPr lang="ru-RU" b="1" i="1" dirty="0" smtClean="0">
                <a:solidFill>
                  <a:schemeClr val="bg1"/>
                </a:solidFill>
                <a:latin typeface="Arial Narrow" pitchFamily="34" charset="0"/>
              </a:rPr>
              <a:t>Николай  </a:t>
            </a:r>
            <a:r>
              <a:rPr lang="en-US" b="1" i="1" dirty="0" smtClean="0">
                <a:solidFill>
                  <a:schemeClr val="bg1"/>
                </a:solidFill>
                <a:latin typeface="Arial Narrow" pitchFamily="34" charset="0"/>
              </a:rPr>
              <a:t>II</a:t>
            </a:r>
          </a:p>
        </p:txBody>
      </p:sp>
    </p:spTree>
    <p:extLst>
      <p:ext uri="{BB962C8B-B14F-4D97-AF65-F5344CB8AC3E}">
        <p14:creationId xmlns:p14="http://schemas.microsoft.com/office/powerpoint/2010/main" val="3257773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 descr="E:\фон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0538"/>
            <a:ext cx="9180512" cy="5238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3723896" y="141480"/>
            <a:ext cx="16401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9A0000"/>
                </a:solidFill>
                <a:latin typeface="Arial Narrow" pitchFamily="34" charset="0"/>
              </a:rPr>
              <a:t>ИСТОРИЯ</a:t>
            </a:r>
            <a:endParaRPr lang="ru-RU" sz="2800" b="1" dirty="0">
              <a:solidFill>
                <a:srgbClr val="9A0000"/>
              </a:solidFill>
              <a:latin typeface="Arial Narrow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880618"/>
            <a:ext cx="65527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solidFill>
                  <a:srgbClr val="4D4D4D"/>
                </a:solidFill>
              </a:rPr>
              <a:t>       </a:t>
            </a:r>
            <a:endParaRPr lang="ru-RU" sz="1600" dirty="0">
              <a:solidFill>
                <a:srgbClr val="9A0000"/>
              </a:solidFill>
            </a:endParaRPr>
          </a:p>
        </p:txBody>
      </p:sp>
      <p:pic>
        <p:nvPicPr>
          <p:cNvPr id="11" name="Picture 6" descr="E:\a0fd0f988ba6d2b104998566d9571335460934.jp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832" y="533895"/>
            <a:ext cx="2794994" cy="18109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" name="Picture 4" descr="E:\00f4906044b055a8dc00afb349f3332c.jpg"/>
          <p:cNvPicPr>
            <a:picLocks noChangeAspect="1" noChangeArrowheads="1"/>
          </p:cNvPicPr>
          <p:nvPr/>
        </p:nvPicPr>
        <p:blipFill rotWithShape="1"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9564"/>
          <a:stretch/>
        </p:blipFill>
        <p:spPr bwMode="auto">
          <a:xfrm flipH="1">
            <a:off x="47018" y="4065440"/>
            <a:ext cx="2004702" cy="10769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" descr="E:\ОСАВИАХИМ.g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214" y="85981"/>
            <a:ext cx="1095418" cy="11896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568688" y="2463739"/>
            <a:ext cx="80357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9A0000"/>
                </a:solidFill>
                <a:latin typeface="Arial Narrow" pitchFamily="34" charset="0"/>
              </a:rPr>
              <a:t>Системообразующие элементы военно-патриотического воспитания в СССР</a:t>
            </a:r>
          </a:p>
          <a:p>
            <a:pPr algn="ctr"/>
            <a:r>
              <a:rPr lang="ru-RU" b="1" dirty="0" smtClean="0">
                <a:solidFill>
                  <a:srgbClr val="9A0000"/>
                </a:solidFill>
                <a:latin typeface="Arial Narrow" pitchFamily="34" charset="0"/>
              </a:rPr>
              <a:t>в предвоенные годы </a:t>
            </a:r>
            <a:endParaRPr lang="ru-RU" b="1" dirty="0">
              <a:solidFill>
                <a:srgbClr val="9A0000"/>
              </a:solidFill>
              <a:latin typeface="Arial Narrow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411761" y="4474613"/>
            <a:ext cx="38170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ru-RU" dirty="0">
                <a:solidFill>
                  <a:srgbClr val="9A0000"/>
                </a:solidFill>
                <a:latin typeface="Arial Narrow" pitchFamily="34" charset="0"/>
              </a:rPr>
              <a:t>воспитание во время службы в РККА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411761" y="3111810"/>
            <a:ext cx="43364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ru-RU" dirty="0" smtClean="0">
                <a:solidFill>
                  <a:srgbClr val="9A0000"/>
                </a:solidFill>
                <a:latin typeface="Arial Narrow" pitchFamily="34" charset="0"/>
              </a:rPr>
              <a:t>воспитание </a:t>
            </a:r>
            <a:r>
              <a:rPr lang="ru-RU" dirty="0">
                <a:solidFill>
                  <a:srgbClr val="9A0000"/>
                </a:solidFill>
                <a:latin typeface="Arial Narrow" pitchFamily="34" charset="0"/>
              </a:rPr>
              <a:t>в молодежных </a:t>
            </a:r>
            <a:r>
              <a:rPr lang="ru-RU" dirty="0" smtClean="0">
                <a:solidFill>
                  <a:srgbClr val="9A0000"/>
                </a:solidFill>
                <a:latin typeface="Arial Narrow" pitchFamily="34" charset="0"/>
              </a:rPr>
              <a:t>организациях</a:t>
            </a:r>
            <a:endParaRPr lang="ru-RU" dirty="0">
              <a:solidFill>
                <a:srgbClr val="9A0000"/>
              </a:solidFill>
              <a:latin typeface="Arial Narrow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" y="2409733"/>
            <a:ext cx="9132739" cy="34289"/>
          </a:xfrm>
          <a:prstGeom prst="rect">
            <a:avLst/>
          </a:prstGeom>
          <a:solidFill>
            <a:srgbClr val="C00000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1" name="Picture 3" descr="C:\Documents and Settings\user\Рабочий стол\РККА.gif"/>
          <p:cNvPicPr>
            <a:picLocks noChangeAspect="1" noChangeArrowheads="1"/>
          </p:cNvPicPr>
          <p:nvPr/>
        </p:nvPicPr>
        <p:blipFill>
          <a:blip r:embed="rId8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118935"/>
            <a:ext cx="3907662" cy="23185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411760" y="3706427"/>
            <a:ext cx="37513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ru-RU" dirty="0">
                <a:solidFill>
                  <a:srgbClr val="9A0000"/>
                </a:solidFill>
                <a:latin typeface="Arial Narrow" pitchFamily="34" charset="0"/>
              </a:rPr>
              <a:t>воспитание в системе </a:t>
            </a:r>
            <a:r>
              <a:rPr lang="ru-RU" dirty="0" smtClean="0">
                <a:solidFill>
                  <a:srgbClr val="9A0000"/>
                </a:solidFill>
                <a:latin typeface="Arial Narrow" pitchFamily="34" charset="0"/>
              </a:rPr>
              <a:t>ОСАВИАХИМ</a:t>
            </a:r>
            <a:endParaRPr lang="ru-RU" dirty="0">
              <a:solidFill>
                <a:srgbClr val="9A0000"/>
              </a:solidFill>
              <a:latin typeface="Arial Narrow" pitchFamily="34" charset="0"/>
            </a:endParaRPr>
          </a:p>
        </p:txBody>
      </p:sp>
      <p:pic>
        <p:nvPicPr>
          <p:cNvPr id="19" name="Picture 5" descr="E:\pr-kapkov-osv.jpg"/>
          <p:cNvPicPr>
            <a:picLocks noChangeAspect="1" noChangeArrowheads="1"/>
          </p:cNvPicPr>
          <p:nvPr/>
        </p:nvPicPr>
        <p:blipFill rotWithShape="1">
          <a:blip r:embed="rId9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71" t="8856" r="6766" b="15766"/>
          <a:stretch/>
        </p:blipFill>
        <p:spPr bwMode="auto">
          <a:xfrm>
            <a:off x="14437" y="2895787"/>
            <a:ext cx="2037283" cy="11281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Стрелка вниз 25"/>
          <p:cNvSpPr/>
          <p:nvPr/>
        </p:nvSpPr>
        <p:spPr>
          <a:xfrm>
            <a:off x="4355976" y="3422454"/>
            <a:ext cx="444344" cy="270030"/>
          </a:xfrm>
          <a:prstGeom prst="downArrow">
            <a:avLst/>
          </a:prstGeom>
          <a:noFill/>
          <a:ln w="158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 вниз 26"/>
          <p:cNvSpPr/>
          <p:nvPr/>
        </p:nvSpPr>
        <p:spPr>
          <a:xfrm>
            <a:off x="4355976" y="4070526"/>
            <a:ext cx="444344" cy="337428"/>
          </a:xfrm>
          <a:prstGeom prst="downArrow">
            <a:avLst/>
          </a:prstGeom>
          <a:noFill/>
          <a:ln w="158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1187624" y="629275"/>
            <a:ext cx="48965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9A0000"/>
                </a:solidFill>
                <a:latin typeface="Arial Narrow" pitchFamily="34" charset="0"/>
              </a:rPr>
              <a:t>       Вопросам военно-патриотического  воспитания молодежи в СССР уделялось неослабное внимание</a:t>
            </a:r>
            <a:endParaRPr lang="ru-RU" dirty="0">
              <a:solidFill>
                <a:srgbClr val="9A0000"/>
              </a:solidFill>
              <a:latin typeface="Arial Narrow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532441" y="87474"/>
            <a:ext cx="504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</a:t>
            </a:r>
            <a:endParaRPr lang="ru-RU" dirty="0"/>
          </a:p>
        </p:txBody>
      </p:sp>
      <p:sp>
        <p:nvSpPr>
          <p:cNvPr id="21" name="AutoShape 5"/>
          <p:cNvSpPr>
            <a:spLocks noChangeArrowheads="1"/>
          </p:cNvSpPr>
          <p:nvPr/>
        </p:nvSpPr>
        <p:spPr bwMode="gray">
          <a:xfrm>
            <a:off x="119026" y="1363832"/>
            <a:ext cx="5965142" cy="830997"/>
          </a:xfrm>
          <a:prstGeom prst="roundRect">
            <a:avLst>
              <a:gd name="adj" fmla="val 11921"/>
            </a:avLst>
          </a:prstGeom>
          <a:gradFill rotWithShape="1">
            <a:gsLst>
              <a:gs pos="0">
                <a:schemeClr val="accent6">
                  <a:alpha val="87000"/>
                  <a:lumMod val="97000"/>
                </a:schemeClr>
              </a:gs>
              <a:gs pos="100000">
                <a:schemeClr val="accent2">
                  <a:gamma/>
                  <a:shade val="69804"/>
                  <a:invGamma/>
                </a:schemeClr>
              </a:gs>
            </a:gsLst>
            <a:lin ang="5400000" scaled="1"/>
          </a:gradFill>
          <a:ln w="25400">
            <a:solidFill>
              <a:srgbClr val="FEFEFE"/>
            </a:solidFill>
            <a:round/>
            <a:headEnd/>
            <a:tailEnd/>
          </a:ln>
          <a:effectLst>
            <a:outerShdw dist="53882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175892" y="1363832"/>
            <a:ext cx="583626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chemeClr val="bg1"/>
                </a:solidFill>
                <a:latin typeface="Arial Narrow" pitchFamily="34" charset="0"/>
              </a:rPr>
              <a:t>       </a:t>
            </a:r>
            <a:r>
              <a:rPr lang="ru-RU" sz="1600" dirty="0" smtClean="0">
                <a:solidFill>
                  <a:schemeClr val="bg1"/>
                </a:solidFill>
                <a:latin typeface="Arial Narrow" pitchFamily="34" charset="0"/>
              </a:rPr>
              <a:t>Важным </a:t>
            </a:r>
            <a:r>
              <a:rPr lang="ru-RU" sz="1600" dirty="0">
                <a:solidFill>
                  <a:schemeClr val="bg1"/>
                </a:solidFill>
                <a:latin typeface="Arial Narrow" pitchFamily="34" charset="0"/>
              </a:rPr>
              <a:t>событием в деле патриотического воспитания молодежи </a:t>
            </a:r>
            <a:r>
              <a:rPr lang="ru-RU" sz="1600" dirty="0" smtClean="0">
                <a:solidFill>
                  <a:schemeClr val="bg1"/>
                </a:solidFill>
                <a:latin typeface="Arial Narrow" pitchFamily="34" charset="0"/>
              </a:rPr>
              <a:t>стало создание в 1927 году </a:t>
            </a:r>
            <a:r>
              <a:rPr lang="ru-RU" sz="1600" dirty="0">
                <a:solidFill>
                  <a:schemeClr val="bg1"/>
                </a:solidFill>
                <a:latin typeface="Arial Narrow" pitchFamily="34" charset="0"/>
              </a:rPr>
              <a:t>Общества содействия обороне, авиационному и химическому строительству (ОСОАВИАХИМ)</a:t>
            </a:r>
          </a:p>
        </p:txBody>
      </p:sp>
    </p:spTree>
    <p:extLst>
      <p:ext uri="{BB962C8B-B14F-4D97-AF65-F5344CB8AC3E}">
        <p14:creationId xmlns:p14="http://schemas.microsoft.com/office/powerpoint/2010/main" val="252775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 descr="E:\фон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2" y="0"/>
            <a:ext cx="9132739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816358" y="1403654"/>
            <a:ext cx="86521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rgbClr val="6B6B6B"/>
                </a:solidFill>
              </a:rPr>
              <a:t>       </a:t>
            </a:r>
            <a:endParaRPr lang="ru-RU" dirty="0">
              <a:solidFill>
                <a:srgbClr val="9A0000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707905" y="141480"/>
            <a:ext cx="16401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9A0000"/>
                </a:solidFill>
                <a:latin typeface="Arial Narrow" pitchFamily="34" charset="0"/>
              </a:rPr>
              <a:t>ИСТОРИЯ</a:t>
            </a:r>
            <a:endParaRPr lang="ru-RU" sz="2800" b="1" dirty="0">
              <a:solidFill>
                <a:srgbClr val="9A0000"/>
              </a:solidFill>
              <a:latin typeface="Arial Narrow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62782" y="640889"/>
            <a:ext cx="8729698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700" dirty="0" smtClean="0">
                <a:solidFill>
                  <a:srgbClr val="9A0000"/>
                </a:solidFill>
              </a:rPr>
              <a:t>        </a:t>
            </a:r>
            <a:r>
              <a:rPr lang="ru-RU" sz="1700" dirty="0" smtClean="0">
                <a:solidFill>
                  <a:srgbClr val="9A0000"/>
                </a:solidFill>
                <a:latin typeface="Arial Narrow" pitchFamily="34" charset="0"/>
              </a:rPr>
              <a:t>В семидесятых годах получили активное развитие военно-спортивные игры «Зарница» и «Орленок».</a:t>
            </a:r>
            <a:r>
              <a:rPr lang="ru-RU" sz="1700" dirty="0">
                <a:solidFill>
                  <a:srgbClr val="9A0000"/>
                </a:solidFill>
                <a:latin typeface="Arial Narrow" pitchFamily="34" charset="0"/>
              </a:rPr>
              <a:t> </a:t>
            </a:r>
            <a:r>
              <a:rPr lang="ru-RU" sz="1700" dirty="0" smtClean="0">
                <a:solidFill>
                  <a:srgbClr val="9A0000"/>
                </a:solidFill>
                <a:latin typeface="Arial Narrow" pitchFamily="34" charset="0"/>
              </a:rPr>
              <a:t>Первый </a:t>
            </a:r>
            <a:r>
              <a:rPr lang="ru-RU" sz="1700" dirty="0">
                <a:solidFill>
                  <a:srgbClr val="9A0000"/>
                </a:solidFill>
                <a:latin typeface="Arial Narrow" pitchFamily="34" charset="0"/>
              </a:rPr>
              <a:t>Всесоюзный слёт юнармейского движения состоялся в январе 1990 </a:t>
            </a:r>
            <a:r>
              <a:rPr lang="ru-RU" sz="1700" dirty="0" smtClean="0">
                <a:solidFill>
                  <a:srgbClr val="9A0000"/>
                </a:solidFill>
                <a:latin typeface="Arial Narrow" pitchFamily="34" charset="0"/>
              </a:rPr>
              <a:t>года.</a:t>
            </a:r>
            <a:r>
              <a:rPr lang="ru-RU" sz="1700" dirty="0">
                <a:solidFill>
                  <a:srgbClr val="6B6B6B"/>
                </a:solidFill>
                <a:latin typeface="Arial Narrow" pitchFamily="34" charset="0"/>
              </a:rPr>
              <a:t> </a:t>
            </a:r>
            <a:r>
              <a:rPr lang="ru-RU" sz="1700" dirty="0" smtClean="0">
                <a:solidFill>
                  <a:srgbClr val="9A0000"/>
                </a:solidFill>
                <a:latin typeface="Arial Narrow" pitchFamily="34" charset="0"/>
              </a:rPr>
              <a:t>Слёт </a:t>
            </a:r>
            <a:r>
              <a:rPr lang="ru-RU" sz="1700" dirty="0">
                <a:solidFill>
                  <a:srgbClr val="9A0000"/>
                </a:solidFill>
                <a:latin typeface="Arial Narrow" pitchFamily="34" charset="0"/>
              </a:rPr>
              <a:t>утвердил Положение о Всесоюзном юнармейском движении и избрал командующим движения лётчика-космонавта дважды Героя Советского Союза </a:t>
            </a:r>
            <a:r>
              <a:rPr lang="ru-RU" sz="1700" dirty="0" smtClean="0">
                <a:solidFill>
                  <a:srgbClr val="9A0000"/>
                </a:solidFill>
                <a:latin typeface="Arial Narrow" pitchFamily="34" charset="0"/>
              </a:rPr>
              <a:t>  Г.Т</a:t>
            </a:r>
            <a:r>
              <a:rPr lang="ru-RU" sz="1700" dirty="0">
                <a:solidFill>
                  <a:srgbClr val="9A0000"/>
                </a:solidFill>
                <a:latin typeface="Arial Narrow" pitchFamily="34" charset="0"/>
              </a:rPr>
              <a:t>. </a:t>
            </a:r>
            <a:r>
              <a:rPr lang="ru-RU" sz="1700" dirty="0" smtClean="0">
                <a:solidFill>
                  <a:srgbClr val="9A0000"/>
                </a:solidFill>
                <a:latin typeface="Arial Narrow" pitchFamily="34" charset="0"/>
              </a:rPr>
              <a:t>Берегового</a:t>
            </a:r>
            <a:endParaRPr lang="ru-RU" sz="1700" dirty="0">
              <a:solidFill>
                <a:srgbClr val="9A0000"/>
              </a:solidFill>
              <a:latin typeface="Arial Narrow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9674" y="1826277"/>
            <a:ext cx="1690798" cy="15375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96" r="15067"/>
          <a:stretch/>
        </p:blipFill>
        <p:spPr bwMode="auto">
          <a:xfrm flipH="1">
            <a:off x="2769913" y="1793903"/>
            <a:ext cx="1672290" cy="15294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0" name="Picture 12" descr="C:\Documents and Settings\user\Рабочий стол\11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5" t="6681" r="13634" b="11307"/>
          <a:stretch/>
        </p:blipFill>
        <p:spPr bwMode="auto">
          <a:xfrm>
            <a:off x="4572000" y="1826277"/>
            <a:ext cx="2376264" cy="15227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 descr="F:\ветераны и концепция\9.jpg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395538" y="1819630"/>
            <a:ext cx="2284212" cy="15037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TextBox 17"/>
          <p:cNvSpPr txBox="1"/>
          <p:nvPr/>
        </p:nvSpPr>
        <p:spPr>
          <a:xfrm>
            <a:off x="8532441" y="87474"/>
            <a:ext cx="504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4</a:t>
            </a:r>
            <a:endParaRPr lang="ru-RU" dirty="0"/>
          </a:p>
        </p:txBody>
      </p:sp>
      <p:sp>
        <p:nvSpPr>
          <p:cNvPr id="21" name="AutoShape 5"/>
          <p:cNvSpPr>
            <a:spLocks noChangeArrowheads="1"/>
          </p:cNvSpPr>
          <p:nvPr/>
        </p:nvSpPr>
        <p:spPr bwMode="gray">
          <a:xfrm>
            <a:off x="246698" y="3435847"/>
            <a:ext cx="8573774" cy="1477328"/>
          </a:xfrm>
          <a:prstGeom prst="roundRect">
            <a:avLst>
              <a:gd name="adj" fmla="val 11921"/>
            </a:avLst>
          </a:prstGeom>
          <a:gradFill rotWithShape="1">
            <a:gsLst>
              <a:gs pos="0">
                <a:schemeClr val="accent6">
                  <a:alpha val="87000"/>
                  <a:lumMod val="97000"/>
                </a:schemeClr>
              </a:gs>
              <a:gs pos="100000">
                <a:schemeClr val="accent2">
                  <a:gamma/>
                  <a:shade val="69804"/>
                  <a:invGamma/>
                </a:schemeClr>
              </a:gs>
            </a:gsLst>
            <a:lin ang="5400000" scaled="1"/>
          </a:gradFill>
          <a:ln w="25400">
            <a:solidFill>
              <a:srgbClr val="FEFEFE"/>
            </a:solidFill>
            <a:round/>
            <a:headEnd/>
            <a:tailEnd/>
          </a:ln>
          <a:effectLst>
            <a:outerShdw dist="53882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342243" y="3435846"/>
            <a:ext cx="833421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2438" algn="just"/>
            <a:r>
              <a:rPr lang="ru-RU" b="1" dirty="0" smtClean="0">
                <a:solidFill>
                  <a:schemeClr val="bg1"/>
                </a:solidFill>
                <a:latin typeface="Arial Narrow" pitchFamily="34" charset="0"/>
              </a:rPr>
              <a:t>Георгий Тимофеевич Береговой </a:t>
            </a:r>
            <a:r>
              <a:rPr lang="ru-RU" dirty="0" smtClean="0">
                <a:solidFill>
                  <a:schemeClr val="bg1"/>
                </a:solidFill>
                <a:latin typeface="Arial Narrow" pitchFamily="34" charset="0"/>
              </a:rPr>
              <a:t>– участник Великой Отечественной войны. Совершил 186 боевых вылетов. В 1944 году удостоен звания Героя Советского Союза.</a:t>
            </a:r>
          </a:p>
          <a:p>
            <a:pPr indent="452438" algn="just"/>
            <a:r>
              <a:rPr lang="ru-RU" dirty="0" smtClean="0">
                <a:solidFill>
                  <a:schemeClr val="bg1"/>
                </a:solidFill>
                <a:latin typeface="Arial Narrow" pitchFamily="34" charset="0"/>
              </a:rPr>
              <a:t>30 октября 1968 года совершил космический полет на корабле «Союз-3». Награжден второй медалью «Золотая Звезда» Героя Советского Союза.</a:t>
            </a:r>
          </a:p>
          <a:p>
            <a:pPr indent="452438" algn="just"/>
            <a:r>
              <a:rPr lang="ru-RU" dirty="0" smtClean="0">
                <a:solidFill>
                  <a:schemeClr val="bg1"/>
                </a:solidFill>
                <a:latin typeface="Arial Narrow" pitchFamily="34" charset="0"/>
              </a:rPr>
              <a:t>С 1972 по 1991 год был командующим военно-спортивной игры «Орлёнок» </a:t>
            </a:r>
          </a:p>
        </p:txBody>
      </p:sp>
    </p:spTree>
    <p:extLst>
      <p:ext uri="{BB962C8B-B14F-4D97-AF65-F5344CB8AC3E}">
        <p14:creationId xmlns:p14="http://schemas.microsoft.com/office/powerpoint/2010/main" val="1829091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E:\фон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32739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404652" y="165869"/>
            <a:ext cx="59117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9A0000"/>
                </a:solidFill>
                <a:latin typeface="Arial Narrow" pitchFamily="34" charset="0"/>
              </a:rPr>
              <a:t>Цели Юнармейского движения</a:t>
            </a:r>
            <a:endParaRPr lang="ru-RU" sz="2400" b="1" dirty="0">
              <a:solidFill>
                <a:srgbClr val="9A0000"/>
              </a:solidFill>
              <a:latin typeface="Arial Narrow" pitchFamily="34" charset="0"/>
            </a:endParaRPr>
          </a:p>
        </p:txBody>
      </p:sp>
      <p:pic>
        <p:nvPicPr>
          <p:cNvPr id="16" name="Picture 2" descr="http://t0.gstatic.com/images?q=tbn:ANd9GcSJvgJ9jp_OHupi2QUsDXcE_4698ID1hqCiIHwiFknZUsS0VcPb6g"/>
          <p:cNvPicPr>
            <a:picLocks noChangeAspect="1" noChangeArrowheads="1"/>
          </p:cNvPicPr>
          <p:nvPr/>
        </p:nvPicPr>
        <p:blipFill rotWithShape="1">
          <a:blip r:embed="rId3"/>
          <a:srcRect b="14422"/>
          <a:stretch/>
        </p:blipFill>
        <p:spPr bwMode="auto">
          <a:xfrm>
            <a:off x="104471" y="123478"/>
            <a:ext cx="2163273" cy="1449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sp>
        <p:nvSpPr>
          <p:cNvPr id="2" name="TextBox 1"/>
          <p:cNvSpPr txBox="1"/>
          <p:nvPr/>
        </p:nvSpPr>
        <p:spPr>
          <a:xfrm>
            <a:off x="2483767" y="790858"/>
            <a:ext cx="583264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 участие в реализации государственной молодежной политики Российской Федерации;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 всестороннее развитие и совершенствование личности детей и подростков, удовлетворение их индивидуальных потребностей в интеллектуальном, нравственном и физическом совершенствовании;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 повышение в обществе авторитета и престижа военной службы;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 сохранение и приумножение патриотических традиций;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 формирование у молодежи готовности и практической способности к выполнению гражданского долга и конституционных обязанностей по защите Отечества.</a:t>
            </a:r>
          </a:p>
        </p:txBody>
      </p:sp>
      <p:pic>
        <p:nvPicPr>
          <p:cNvPr id="11" name="Picture 2" descr="C:\Documents and Settings\user\Мои документы\Олег\Дизайн\ГЕРАЛЬДИКА\Звезда разная\zvezda.gif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100000"/>
                    </a14:imgEffect>
                    <a14:imgEffect>
                      <a14:brightnessContrast bright="7000"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7645"/>
          <a:stretch/>
        </p:blipFill>
        <p:spPr bwMode="auto">
          <a:xfrm>
            <a:off x="7974270" y="3306203"/>
            <a:ext cx="1169731" cy="14977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sp>
        <p:nvSpPr>
          <p:cNvPr id="17" name="TextBox 16"/>
          <p:cNvSpPr txBox="1"/>
          <p:nvPr/>
        </p:nvSpPr>
        <p:spPr>
          <a:xfrm>
            <a:off x="8532441" y="87474"/>
            <a:ext cx="504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5</a:t>
            </a:r>
            <a:endParaRPr lang="ru-RU" dirty="0"/>
          </a:p>
        </p:txBody>
      </p:sp>
      <p:pic>
        <p:nvPicPr>
          <p:cNvPr id="1026" name="Picture 2" descr="C:\Documents and Settings\user\Рабочий стол\знамя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46" t="23724"/>
          <a:stretch/>
        </p:blipFill>
        <p:spPr bwMode="auto">
          <a:xfrm>
            <a:off x="110190" y="3363838"/>
            <a:ext cx="2157553" cy="16719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04" t="20234" r="1666"/>
          <a:stretch/>
        </p:blipFill>
        <p:spPr bwMode="auto">
          <a:xfrm>
            <a:off x="104470" y="1726896"/>
            <a:ext cx="2163274" cy="14967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G:\9 мая 2016г. Парк ПОБЕДЫ\DSC_0173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203"/>
          <a:stretch/>
        </p:blipFill>
        <p:spPr bwMode="auto">
          <a:xfrm>
            <a:off x="108614" y="3363837"/>
            <a:ext cx="2159129" cy="1684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7849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" descr="E:\фон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2512"/>
            <a:ext cx="9132739" cy="517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339752" y="641210"/>
            <a:ext cx="6696744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Воспитание </a:t>
            </a:r>
            <a:r>
              <a:rPr lang="ru-RU" sz="1700" b="1" dirty="0">
                <a:latin typeface="Times New Roman" pitchFamily="18" charset="0"/>
                <a:cs typeface="Times New Roman" pitchFamily="18" charset="0"/>
              </a:rPr>
              <a:t>у молодежи высокой гражданско-социальной активности, патриотизма, приверженности идеям интернационализма, противодействия идеологии экстремизма;</a:t>
            </a:r>
          </a:p>
          <a:p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Изучение </a:t>
            </a:r>
            <a:r>
              <a:rPr lang="ru-RU" sz="1700" b="1" dirty="0">
                <a:latin typeface="Times New Roman" pitchFamily="18" charset="0"/>
                <a:cs typeface="Times New Roman" pitchFamily="18" charset="0"/>
              </a:rPr>
              <a:t>истории страны и военно-исторического наследия Отечества, развитие краеведения, расширение знаний об истории и выдающихся людях «малой» Родины;</a:t>
            </a:r>
          </a:p>
          <a:p>
            <a:r>
              <a:rPr lang="ru-RU" sz="1700" b="1" dirty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азвитие </a:t>
            </a:r>
            <a:r>
              <a:rPr lang="ru-RU" sz="1700" b="1" dirty="0">
                <a:latin typeface="Times New Roman" pitchFamily="18" charset="0"/>
                <a:cs typeface="Times New Roman" pitchFamily="18" charset="0"/>
              </a:rPr>
              <a:t>в молодежной среде ответственности, принципов коллективизма, системы нравственных установок личности на основе присущей российскому обществу системы ценностей;</a:t>
            </a:r>
          </a:p>
          <a:p>
            <a:r>
              <a:rPr lang="ru-RU" sz="1700" b="1" dirty="0">
                <a:latin typeface="Times New Roman" pitchFamily="18" charset="0"/>
                <a:cs typeface="Times New Roman" pitchFamily="18" charset="0"/>
              </a:rPr>
              <a:t>Ф</a:t>
            </a: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ормирование </a:t>
            </a:r>
            <a:r>
              <a:rPr lang="ru-RU" sz="1700" b="1" dirty="0">
                <a:latin typeface="Times New Roman" pitchFamily="18" charset="0"/>
                <a:cs typeface="Times New Roman" pitchFamily="18" charset="0"/>
              </a:rPr>
              <a:t>положительной мотивации у молодых людей к прохождению военной службы и подготовке юношей к службе в Вооруженных Силах Российской Федерации;</a:t>
            </a:r>
          </a:p>
          <a:p>
            <a:r>
              <a:rPr lang="ru-RU" sz="1700" b="1" dirty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крепление </a:t>
            </a:r>
            <a:r>
              <a:rPr lang="ru-RU" sz="1700" b="1" dirty="0">
                <a:latin typeface="Times New Roman" pitchFamily="18" charset="0"/>
                <a:cs typeface="Times New Roman" pitchFamily="18" charset="0"/>
              </a:rPr>
              <a:t>физической закалки и физической выносливости;</a:t>
            </a:r>
          </a:p>
          <a:p>
            <a:r>
              <a:rPr lang="ru-RU" sz="1700" b="1" dirty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ктивное </a:t>
            </a:r>
            <a:r>
              <a:rPr lang="ru-RU" sz="1700" b="1" dirty="0">
                <a:latin typeface="Times New Roman" pitchFamily="18" charset="0"/>
                <a:cs typeface="Times New Roman" pitchFamily="18" charset="0"/>
              </a:rPr>
              <a:t>приобщение молодежи к военно-техническим знаниям и техническому творчеству;</a:t>
            </a:r>
          </a:p>
          <a:p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Развитие </a:t>
            </a:r>
            <a:r>
              <a:rPr lang="ru-RU" sz="1700" b="1" dirty="0">
                <a:latin typeface="Times New Roman" pitchFamily="18" charset="0"/>
                <a:cs typeface="Times New Roman" pitchFamily="18" charset="0"/>
              </a:rPr>
              <a:t>материально-технической базы Движения.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344669" y="15435"/>
            <a:ext cx="61877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9A0000"/>
                </a:solidFill>
                <a:latin typeface="Arial Narrow" pitchFamily="34" charset="0"/>
              </a:rPr>
              <a:t>Задачи Юнармейского движения</a:t>
            </a:r>
            <a:endParaRPr lang="ru-RU" sz="2400" b="1" dirty="0">
              <a:solidFill>
                <a:srgbClr val="9A0000"/>
              </a:solidFill>
              <a:latin typeface="Arial Narrow" pitchFamily="34" charset="0"/>
            </a:endParaRPr>
          </a:p>
        </p:txBody>
      </p:sp>
      <p:pic>
        <p:nvPicPr>
          <p:cNvPr id="9" name="Picture 3" descr="C:\Documents and Settings\user\Мои документы\Олег\Дизайн\ГЕРАЛЬДИКА\Звезда разная\zvezda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7141" y="3807190"/>
            <a:ext cx="317528" cy="225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Documents and Settings\user\Мои документы\Олег\Дизайн\ФОТО ВСЕ\ПАТРИОТИКА\бАКАНАЧ КИРГИЗ 2014\IMG_5839 (800x533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60" y="33182"/>
            <a:ext cx="1736682" cy="12160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Documents and Settings\user\Мои документы\Олег\Дизайн\ФОТО ВСЕ\ПАТРИОТИКА\бАКАНАЧ КИРГИЗ 2014\IMG_5966 (800x533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08" y="2616326"/>
            <a:ext cx="1709798" cy="11972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Documents and Settings\user\Рабочий стол\P1260239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28" t="17106" r="-1" b="15959"/>
          <a:stretch/>
        </p:blipFill>
        <p:spPr bwMode="auto">
          <a:xfrm>
            <a:off x="103308" y="3896078"/>
            <a:ext cx="1709798" cy="11849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Documents and Settings\user\Мои документы\Олег\Дизайн\ФОТО ВСЕ\ПАТРИОТИКА\бАКАНАЧ КИРГИЗ 2014\DSC_2222 (800x530)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08" y="1320182"/>
            <a:ext cx="1740084" cy="12120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3" descr="C:\Documents and Settings\user\Мои документы\Олег\Дизайн\ГЕРАЛЬДИКА\Звезда разная\zvezda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7141" y="4097786"/>
            <a:ext cx="317528" cy="225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3" descr="C:\Documents and Settings\user\Мои документы\Олег\Дизайн\ГЕРАЛЬДИКА\Звезда разная\zvezda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7141" y="4595631"/>
            <a:ext cx="317528" cy="225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3" descr="C:\Documents and Settings\user\Мои документы\Олег\Дизайн\ГЕРАЛЬДИКА\Звезда разная\zvezda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7141" y="3035015"/>
            <a:ext cx="317528" cy="225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3" descr="C:\Documents and Settings\user\Мои документы\Олег\Дизайн\ГЕРАЛЬДИКА\Звезда разная\zvezda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0001" y="683187"/>
            <a:ext cx="307302" cy="225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G:\КАДЕТЫЫЫЫЫЫ\Зарница-2014\1 день\IMG_4434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3308" y="2616325"/>
            <a:ext cx="1736634" cy="1213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3" descr="C:\Documents and Settings\user\Мои документы\Олег\Дизайн\ГЕРАЛЬДИКА\Звезда разная\zvezda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6318" y="1459083"/>
            <a:ext cx="307302" cy="242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" descr="C:\Documents and Settings\user\Мои документы\Олег\Дизайн\ГЕРАЛЬДИКА\Звезда разная\zvezda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5" y="2220445"/>
            <a:ext cx="307302" cy="225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8532441" y="87474"/>
            <a:ext cx="504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6</a:t>
            </a:r>
            <a:endParaRPr lang="ru-RU" dirty="0"/>
          </a:p>
        </p:txBody>
      </p:sp>
      <p:pic>
        <p:nvPicPr>
          <p:cNvPr id="1027" name="Picture 3" descr="G:\КАДЕТЫЫЫЫЫЫ\Зарница-2014\2 день\IMG_5597(1)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4"/>
          <a:stretch/>
        </p:blipFill>
        <p:spPr bwMode="auto">
          <a:xfrm>
            <a:off x="103308" y="3890736"/>
            <a:ext cx="1736634" cy="1190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C:\Documents and Settings\user\Мои документы\Олег\Дизайн\ГЕРАЛЬДИКА\Звезда разная\zvezda.gif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100000"/>
                    </a14:imgEffect>
                    <a14:imgEffect>
                      <a14:brightnessContrast bright="7000"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7645"/>
          <a:stretch/>
        </p:blipFill>
        <p:spPr bwMode="auto">
          <a:xfrm flipH="1">
            <a:off x="-1" y="2220445"/>
            <a:ext cx="958207" cy="1168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</p:spTree>
    <p:extLst>
      <p:ext uri="{BB962C8B-B14F-4D97-AF65-F5344CB8AC3E}">
        <p14:creationId xmlns:p14="http://schemas.microsoft.com/office/powerpoint/2010/main" val="1957849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:\фон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12" y="0"/>
            <a:ext cx="9132739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Прямоугольник 20"/>
          <p:cNvSpPr/>
          <p:nvPr/>
        </p:nvSpPr>
        <p:spPr>
          <a:xfrm flipV="1">
            <a:off x="251520" y="5057741"/>
            <a:ext cx="8870562" cy="34289"/>
          </a:xfrm>
          <a:prstGeom prst="rect">
            <a:avLst/>
          </a:prstGeom>
          <a:solidFill>
            <a:srgbClr val="9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2395378" y="2430875"/>
            <a:ext cx="5149780" cy="288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2" descr="C:\Documents and Settings\user\Мои документы\Олег\Дизайн\ГЕРАЛЬДИКА\Звезда разная\zvezda.gif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100000"/>
                    </a14:imgEffect>
                    <a14:imgEffect>
                      <a14:brightnessContrast bright="7000"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7645"/>
          <a:stretch/>
        </p:blipFill>
        <p:spPr bwMode="auto">
          <a:xfrm flipH="1">
            <a:off x="19487" y="20678"/>
            <a:ext cx="660509" cy="7688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sp>
        <p:nvSpPr>
          <p:cNvPr id="22" name="TextBox 21"/>
          <p:cNvSpPr txBox="1"/>
          <p:nvPr/>
        </p:nvSpPr>
        <p:spPr>
          <a:xfrm>
            <a:off x="8532441" y="87474"/>
            <a:ext cx="504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7</a:t>
            </a:r>
            <a:endParaRPr lang="ru-RU" dirty="0"/>
          </a:p>
        </p:txBody>
      </p:sp>
      <p:pic>
        <p:nvPicPr>
          <p:cNvPr id="1026" name="Picture 2" descr="H:\Main\22 PODGOTOVKA HO\Юнармия\фото\OpdbpYEArv8QAOSL3G3KpIA3SRXbD04x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9764" y="771550"/>
            <a:ext cx="3829999" cy="2364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H:\Main\22 PODGOTOVKA HO\Юнармия\фото\image190381688 (1)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249" t="-161" r="18127" b="161"/>
          <a:stretch/>
        </p:blipFill>
        <p:spPr bwMode="auto">
          <a:xfrm>
            <a:off x="668179" y="778900"/>
            <a:ext cx="3903821" cy="2368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H:\Main\22 PODGOTOVKA HO\Юнармия\фото\IMG_1303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90"/>
          <a:stretch/>
        </p:blipFill>
        <p:spPr bwMode="auto">
          <a:xfrm>
            <a:off x="668179" y="3134653"/>
            <a:ext cx="2548357" cy="1885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:\Main\22 PODGOTOVKA HO\Юнармия\фото\IMG_1312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461" y="3147814"/>
            <a:ext cx="2815963" cy="1872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G:\jArI923Aj9Hr0EOPSvwvvoyA9G7sTssB.jpg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2" r="18052"/>
          <a:stretch/>
        </p:blipFill>
        <p:spPr bwMode="auto">
          <a:xfrm>
            <a:off x="3216536" y="3134652"/>
            <a:ext cx="2355925" cy="1885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668179" y="15435"/>
            <a:ext cx="77315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9A0000"/>
                </a:solidFill>
                <a:latin typeface="Arial Narrow" pitchFamily="34" charset="0"/>
              </a:rPr>
              <a:t>Всероссийский </a:t>
            </a:r>
            <a:r>
              <a:rPr lang="ru-RU" sz="2400" b="1" dirty="0">
                <a:solidFill>
                  <a:srgbClr val="9A0000"/>
                </a:solidFill>
                <a:latin typeface="Arial Narrow" pitchFamily="34" charset="0"/>
              </a:rPr>
              <a:t>слет </a:t>
            </a:r>
            <a:r>
              <a:rPr lang="ru-RU" sz="2400" b="1" dirty="0" smtClean="0">
                <a:solidFill>
                  <a:srgbClr val="9A0000"/>
                </a:solidFill>
                <a:latin typeface="Arial Narrow" pitchFamily="34" charset="0"/>
              </a:rPr>
              <a:t>детско-юношеского военно-патриотического общественного </a:t>
            </a:r>
            <a:r>
              <a:rPr lang="ru-RU" sz="2400" b="1" dirty="0">
                <a:solidFill>
                  <a:srgbClr val="9A0000"/>
                </a:solidFill>
                <a:latin typeface="Arial Narrow" pitchFamily="34" charset="0"/>
              </a:rPr>
              <a:t>движения «</a:t>
            </a:r>
            <a:r>
              <a:rPr lang="ru-RU" sz="2400" b="1" dirty="0" err="1">
                <a:solidFill>
                  <a:srgbClr val="9A0000"/>
                </a:solidFill>
                <a:latin typeface="Arial Narrow" pitchFamily="34" charset="0"/>
              </a:rPr>
              <a:t>Юнармия</a:t>
            </a:r>
            <a:r>
              <a:rPr lang="ru-RU" sz="2400" b="1" dirty="0">
                <a:solidFill>
                  <a:srgbClr val="9A0000"/>
                </a:solidFill>
                <a:latin typeface="Arial Narrow" pitchFamily="34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2917851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:\фон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0538"/>
            <a:ext cx="912208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Прямоугольник 20"/>
          <p:cNvSpPr/>
          <p:nvPr/>
        </p:nvSpPr>
        <p:spPr>
          <a:xfrm flipV="1">
            <a:off x="251520" y="5057741"/>
            <a:ext cx="8870562" cy="34289"/>
          </a:xfrm>
          <a:prstGeom prst="rect">
            <a:avLst/>
          </a:prstGeom>
          <a:solidFill>
            <a:srgbClr val="9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2395378" y="2430875"/>
            <a:ext cx="5149780" cy="288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2" descr="C:\Documents and Settings\user\Мои документы\Олег\Дизайн\ГЕРАЛЬДИКА\Звезда разная\zvezda.gif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100000"/>
                    </a14:imgEffect>
                    <a14:imgEffect>
                      <a14:brightnessContrast bright="7000"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7645"/>
          <a:stretch/>
        </p:blipFill>
        <p:spPr bwMode="auto">
          <a:xfrm flipH="1">
            <a:off x="19487" y="20678"/>
            <a:ext cx="660509" cy="7688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sp>
        <p:nvSpPr>
          <p:cNvPr id="22" name="TextBox 21"/>
          <p:cNvSpPr txBox="1"/>
          <p:nvPr/>
        </p:nvSpPr>
        <p:spPr>
          <a:xfrm>
            <a:off x="8532440" y="73175"/>
            <a:ext cx="504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8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03439" y="555526"/>
            <a:ext cx="792900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Участниками Движения могут быть </a:t>
            </a:r>
            <a:r>
              <a:rPr lang="ru-RU" b="1" dirty="0"/>
              <a:t>граждане, достигшие 11 лет,</a:t>
            </a:r>
            <a:r>
              <a:rPr lang="ru-RU" dirty="0"/>
              <a:t> и юридические лица - общественные объединения, выразившие поддержку целям Движения и (или) его конкретным акциям.</a:t>
            </a:r>
          </a:p>
          <a:p>
            <a:pPr algn="just"/>
            <a:r>
              <a:rPr lang="ru-RU" dirty="0"/>
              <a:t>Всероссийский юнармейский слет - является высшим руководящим органом Движения, на котором избирается Главный  штаб  Движения, Начальник Главного штаба Движения и Центральная контрольно-ревизионная комиссия. </a:t>
            </a:r>
          </a:p>
          <a:p>
            <a:pPr algn="just"/>
            <a:r>
              <a:rPr lang="ru-RU" dirty="0"/>
              <a:t>В Субъекте Российской Федерации  создается  </a:t>
            </a:r>
            <a:r>
              <a:rPr lang="ru-RU" b="1" dirty="0"/>
              <a:t>Региональное отделение.</a:t>
            </a:r>
            <a:endParaRPr lang="ru-RU" dirty="0"/>
          </a:p>
          <a:p>
            <a:pPr algn="just"/>
            <a:r>
              <a:rPr lang="ru-RU" dirty="0"/>
              <a:t>Региональные отделения Движения не имеют собственных уставов, руководствуются и действуют на основании Устава Движения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2050" name="Picture 2" descr="H:\Main\22 PODGOTOVKA HO\Юнармия\фото\IMG_121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427362"/>
            <a:ext cx="2287531" cy="1525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G:\SAVX5674-900(2)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4186" y="3408218"/>
            <a:ext cx="2316246" cy="1544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G:\cf7fa9fbabda6e7ca7e5c5abd9955b03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9308" y="3435120"/>
            <a:ext cx="2284820" cy="1517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603439" y="15435"/>
            <a:ext cx="77849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9A0000"/>
                </a:solidFill>
                <a:latin typeface="Arial Narrow" pitchFamily="34" charset="0"/>
              </a:rPr>
              <a:t>Основные положения Устава Движения «</a:t>
            </a:r>
            <a:r>
              <a:rPr lang="ru-RU" sz="2400" b="1" dirty="0" err="1" smtClean="0">
                <a:solidFill>
                  <a:srgbClr val="9A0000"/>
                </a:solidFill>
                <a:latin typeface="Arial Narrow" pitchFamily="34" charset="0"/>
              </a:rPr>
              <a:t>Юнармия</a:t>
            </a:r>
            <a:r>
              <a:rPr lang="ru-RU" sz="2400" b="1" dirty="0" smtClean="0">
                <a:solidFill>
                  <a:srgbClr val="9A0000"/>
                </a:solidFill>
                <a:latin typeface="Arial Narrow" pitchFamily="34" charset="0"/>
              </a:rPr>
              <a:t>»</a:t>
            </a:r>
            <a:endParaRPr lang="ru-RU" sz="2400" b="1" dirty="0">
              <a:solidFill>
                <a:srgbClr val="9A0000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0794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:\фон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235" y="-20538"/>
            <a:ext cx="9132739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18083" y="714630"/>
            <a:ext cx="8171113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57 </a:t>
            </a:r>
            <a:r>
              <a:rPr lang="ru-RU" b="1" dirty="0"/>
              <a:t>военно-патриотических клубов с охватом всех муниципальных районов с общей численностью около 2,5 тыс. человек. </a:t>
            </a:r>
          </a:p>
          <a:p>
            <a:r>
              <a:rPr lang="ru-RU" b="1" dirty="0" smtClean="0"/>
              <a:t>15 </a:t>
            </a:r>
            <a:r>
              <a:rPr lang="ru-RU" b="1" dirty="0"/>
              <a:t>кадетских </a:t>
            </a:r>
            <a:r>
              <a:rPr lang="ru-RU" b="1" dirty="0" smtClean="0"/>
              <a:t>школ, школ-интернатов, Татарстанский </a:t>
            </a:r>
            <a:r>
              <a:rPr lang="ru-RU" b="1" dirty="0"/>
              <a:t>кадетский </a:t>
            </a:r>
            <a:r>
              <a:rPr lang="ru-RU" b="1" dirty="0" smtClean="0"/>
              <a:t>корпус </a:t>
            </a:r>
            <a:r>
              <a:rPr lang="ru-RU" b="1" dirty="0"/>
              <a:t> Приволжского федерального округа им. Героя Советского Союза Гани </a:t>
            </a:r>
            <a:r>
              <a:rPr lang="ru-RU" b="1" dirty="0" smtClean="0"/>
              <a:t>Сафиуллина. </a:t>
            </a:r>
            <a:r>
              <a:rPr lang="ru-RU" b="1" dirty="0"/>
              <a:t>Всего в кадетском образовании занято 3956 человек.</a:t>
            </a:r>
          </a:p>
          <a:p>
            <a:r>
              <a:rPr lang="ru-RU" b="1" dirty="0" smtClean="0"/>
              <a:t>В 45 </a:t>
            </a:r>
            <a:r>
              <a:rPr lang="ru-RU" b="1" dirty="0"/>
              <a:t>общеобразовательных учреждениях Республики Татарстан работают 117 классов, реализующих оборонно-спортивный профиль, в которых обучаются - 2603 человека.</a:t>
            </a:r>
          </a:p>
          <a:p>
            <a:r>
              <a:rPr lang="ru-RU" b="1" dirty="0" smtClean="0"/>
              <a:t>210 </a:t>
            </a:r>
            <a:r>
              <a:rPr lang="ru-RU" b="1" dirty="0"/>
              <a:t>подростковых </a:t>
            </a:r>
            <a:r>
              <a:rPr lang="ru-RU" b="1" dirty="0" smtClean="0"/>
              <a:t>клубов</a:t>
            </a:r>
            <a:endParaRPr lang="ru-RU" b="1" dirty="0"/>
          </a:p>
          <a:p>
            <a:r>
              <a:rPr lang="ru-RU" b="1" dirty="0" smtClean="0"/>
              <a:t>поисковые </a:t>
            </a:r>
            <a:r>
              <a:rPr lang="ru-RU" b="1" dirty="0"/>
              <a:t>отряды Республики Татарстан.</a:t>
            </a:r>
          </a:p>
          <a:p>
            <a:pPr algn="just"/>
            <a:endParaRPr lang="ru-RU" b="1" dirty="0">
              <a:solidFill>
                <a:srgbClr val="9A0000"/>
              </a:solidFill>
              <a:latin typeface="Arial Narrow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 flipV="1">
            <a:off x="251520" y="5057741"/>
            <a:ext cx="8870562" cy="34289"/>
          </a:xfrm>
          <a:prstGeom prst="rect">
            <a:avLst/>
          </a:prstGeom>
          <a:solidFill>
            <a:srgbClr val="9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2395378" y="2430875"/>
            <a:ext cx="5149780" cy="288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2" descr="C:\Documents and Settings\user\Мои документы\Олег\Дизайн\ГЕРАЛЬДИКА\Звезда разная\zvezda.gif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100000"/>
                    </a14:imgEffect>
                    <a14:imgEffect>
                      <a14:brightnessContrast bright="7000"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7645"/>
          <a:stretch/>
        </p:blipFill>
        <p:spPr bwMode="auto">
          <a:xfrm flipH="1">
            <a:off x="19487" y="20678"/>
            <a:ext cx="660509" cy="7688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34" name="Picture 3" descr="C:\Documents and Settings\user\Мои документы\Олег\Дизайн\ГЕРАЛЬДИКА\Звезда разная\zvezda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031" y="738100"/>
            <a:ext cx="297554" cy="321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3" descr="C:\Documents and Settings\user\Мои документы\Олег\Дизайн\ГЕРАЛЬДИКА\Звезда разная\zvezda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045" y="1247137"/>
            <a:ext cx="297554" cy="321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3" descr="C:\Documents and Settings\user\Мои документы\Олег\Дизайн\ГЕРАЛЬДИКА\Звезда разная\zvezda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529" y="2123549"/>
            <a:ext cx="297554" cy="321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3" descr="C:\Documents and Settings\user\Мои документы\Олег\Дизайн\ГЕРАЛЬДИКА\Звезда разная\zvezda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182" y="2898340"/>
            <a:ext cx="297554" cy="321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8532441" y="87474"/>
            <a:ext cx="504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9</a:t>
            </a:r>
          </a:p>
        </p:txBody>
      </p:sp>
      <p:pic>
        <p:nvPicPr>
          <p:cNvPr id="23" name="Picture 3" descr="C:\Documents and Settings\user\Мои документы\Олег\Дизайн\ГЕРАЛЬДИКА\Звезда разная\zvezda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182" y="3219822"/>
            <a:ext cx="297554" cy="321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679995" y="165869"/>
            <a:ext cx="78524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9A0000"/>
                </a:solidFill>
                <a:latin typeface="Arial Narrow" pitchFamily="34" charset="0"/>
              </a:rPr>
              <a:t>В настоящее время </a:t>
            </a:r>
            <a:r>
              <a:rPr lang="ru-RU" sz="2400" b="1" dirty="0" smtClean="0">
                <a:solidFill>
                  <a:srgbClr val="9A0000"/>
                </a:solidFill>
                <a:latin typeface="Arial Narrow" pitchFamily="34" charset="0"/>
              </a:rPr>
              <a:t>в </a:t>
            </a:r>
            <a:r>
              <a:rPr lang="ru-RU" sz="2400" b="1" dirty="0">
                <a:solidFill>
                  <a:srgbClr val="9A0000"/>
                </a:solidFill>
                <a:latin typeface="Arial Narrow" pitchFamily="34" charset="0"/>
              </a:rPr>
              <a:t>Республике Татарстан </a:t>
            </a:r>
            <a:r>
              <a:rPr lang="ru-RU" sz="2400" b="1" dirty="0" smtClean="0">
                <a:solidFill>
                  <a:srgbClr val="9A0000"/>
                </a:solidFill>
                <a:latin typeface="Arial Narrow" pitchFamily="34" charset="0"/>
              </a:rPr>
              <a:t>работают:</a:t>
            </a:r>
            <a:endParaRPr lang="ru-RU" sz="2400" b="1" dirty="0">
              <a:solidFill>
                <a:srgbClr val="9A0000"/>
              </a:solidFill>
              <a:latin typeface="Arial Narrow" pitchFamily="34" charset="0"/>
            </a:endParaRPr>
          </a:p>
        </p:txBody>
      </p:sp>
      <p:pic>
        <p:nvPicPr>
          <p:cNvPr id="1027" name="Picture 3" descr="H:\Main\22 PODGOTOVKA HO\Юнармия\Рисунок2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6013" y="2748681"/>
            <a:ext cx="3028455" cy="2271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" descr="IMG_3660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18" t="17582" r="1418" b="2368"/>
          <a:stretch/>
        </p:blipFill>
        <p:spPr bwMode="auto">
          <a:xfrm>
            <a:off x="552577" y="3609787"/>
            <a:ext cx="2379809" cy="1410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050" name="Picture 2" descr="K:\image45280817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609787"/>
            <a:ext cx="2133331" cy="1418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7849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 descr="E:\фон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37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969919" y="772712"/>
            <a:ext cx="7814550" cy="2078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Arial Narrow" pitchFamily="34" charset="0"/>
              </a:rPr>
              <a:t>Республиканская  </a:t>
            </a:r>
            <a:r>
              <a:rPr lang="ru-RU" b="1" dirty="0">
                <a:latin typeface="Arial Narrow" pitchFamily="34" charset="0"/>
              </a:rPr>
              <a:t>общественная организация </a:t>
            </a:r>
            <a:r>
              <a:rPr lang="ru-RU" b="1" dirty="0" smtClean="0">
                <a:latin typeface="Arial Narrow" pitchFamily="34" charset="0"/>
              </a:rPr>
              <a:t>ветеранов (инвалидов) Республики Татарстан «Союз ветеранов Республики Татарстан»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Arial Narrow" pitchFamily="34" charset="0"/>
              </a:rPr>
              <a:t>Региональное Общественно-государственное обединение «Добровольное общество содействия армии, авиации и флоту России» Республики Татарстан</a:t>
            </a:r>
            <a:endParaRPr lang="en-US" b="1" dirty="0">
              <a:latin typeface="Arial Narrow" pitchFamily="34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Arial Narrow" pitchFamily="34" charset="0"/>
              </a:rPr>
              <a:t>Региональное отделение всероссийской общественной организации «Русское Географическое общество» в Республике Татарстан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835697" y="249492"/>
            <a:ext cx="65527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9A0000"/>
                </a:solidFill>
                <a:latin typeface="Arial Narrow" pitchFamily="34" charset="0"/>
              </a:rPr>
              <a:t>Учредители в Республике Татарстан</a:t>
            </a:r>
            <a:endParaRPr lang="ru-RU" sz="2800" b="1" dirty="0">
              <a:solidFill>
                <a:srgbClr val="9A0000"/>
              </a:solidFill>
              <a:latin typeface="Arial Narrow" pitchFamily="34" charset="0"/>
            </a:endParaRPr>
          </a:p>
        </p:txBody>
      </p:sp>
      <p:pic>
        <p:nvPicPr>
          <p:cNvPr id="13" name="Picture 3" descr="C:\Documents and Settings\user\Рабочий стол\эмблема новая.gif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3" t="20304" b="11966"/>
          <a:stretch/>
        </p:blipFill>
        <p:spPr bwMode="auto">
          <a:xfrm>
            <a:off x="107506" y="154465"/>
            <a:ext cx="1728191" cy="7730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8388424" y="93284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10</a:t>
            </a:r>
            <a:endParaRPr lang="ru-RU" dirty="0"/>
          </a:p>
        </p:txBody>
      </p:sp>
      <p:pic>
        <p:nvPicPr>
          <p:cNvPr id="18" name="Picture 3" descr="C:\Documents and Settings\user\Мои документы\Олег\Дизайн\ГЕРАЛЬДИКА\Звезда разная\zvezda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046" y="843558"/>
            <a:ext cx="297554" cy="321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" descr="C:\Documents and Settings\user\Мои документы\Олег\Дизайн\ГЕРАЛЬДИКА\Звезда разная\zvezda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365" y="1599643"/>
            <a:ext cx="297554" cy="321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" descr="C:\Documents and Settings\user\Мои документы\Олег\Дизайн\ГЕРАЛЬДИКА\Звезда разная\zvezda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365" y="2235892"/>
            <a:ext cx="297554" cy="321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G:\КАДЕТЫЫЫЫЫЫ\Зарница-2014\3 день\IMG_7728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3" r="3103"/>
          <a:stretch/>
        </p:blipFill>
        <p:spPr bwMode="auto">
          <a:xfrm>
            <a:off x="395535" y="3003798"/>
            <a:ext cx="2395165" cy="1949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K:\mg-6481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94"/>
          <a:stretch/>
        </p:blipFill>
        <p:spPr bwMode="auto">
          <a:xfrm>
            <a:off x="6124575" y="3003799"/>
            <a:ext cx="2617576" cy="1930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G:\ВУС\Учебный класс 2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3003800"/>
            <a:ext cx="2915125" cy="1936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7849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4838</TotalTime>
  <Words>606</Words>
  <Application>Microsoft Office PowerPoint</Application>
  <PresentationFormat>Экран (16:9)</PresentationFormat>
  <Paragraphs>70</Paragraphs>
  <Slides>10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ЦДТ</cp:lastModifiedBy>
  <cp:revision>260</cp:revision>
  <cp:lastPrinted>2016-05-22T10:58:28Z</cp:lastPrinted>
  <dcterms:created xsi:type="dcterms:W3CDTF">2016-02-04T07:46:41Z</dcterms:created>
  <dcterms:modified xsi:type="dcterms:W3CDTF">2018-09-10T14:31:43Z</dcterms:modified>
</cp:coreProperties>
</file>